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574"/>
  </p:normalViewPr>
  <p:slideViewPr>
    <p:cSldViewPr snapToGrid="0" snapToObjects="1">
      <p:cViewPr varScale="1">
        <p:scale>
          <a:sx n="58" d="100"/>
          <a:sy n="58" d="100"/>
        </p:scale>
        <p:origin x="964"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878BC-D779-4E4F-9965-76B3A183609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210D370-A874-7E4B-BFC5-A4A2C4729B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E08EA9E-9377-7C4B-8D74-0A99114657C8}"/>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5" name="Footer Placeholder 4">
            <a:extLst>
              <a:ext uri="{FF2B5EF4-FFF2-40B4-BE49-F238E27FC236}">
                <a16:creationId xmlns:a16="http://schemas.microsoft.com/office/drawing/2014/main" id="{CFC6D937-8C93-2D42-9FC3-9784BD2AF5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70AA79-C25C-A447-BA1E-15FBE764CB5B}"/>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1650711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7D5AC-1452-0846-A2C2-ACF6FFB0C0A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CF540C2-300F-D945-BBF5-EC37FCF0467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62C5841-C53A-0B4E-80B1-FAF37AFE411E}"/>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5" name="Footer Placeholder 4">
            <a:extLst>
              <a:ext uri="{FF2B5EF4-FFF2-40B4-BE49-F238E27FC236}">
                <a16:creationId xmlns:a16="http://schemas.microsoft.com/office/drawing/2014/main" id="{6C2CBF20-CC75-054E-B1C4-7DD2FB496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460147-4064-AB46-B534-592CAAF72952}"/>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2437163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C3C4FA-C064-5E43-B939-DA86805D67A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6C96B9D-AB7B-894E-B27E-5ABE0EFF223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DFE2602-5ED6-B64A-BD6A-F2989D533AFD}"/>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5" name="Footer Placeholder 4">
            <a:extLst>
              <a:ext uri="{FF2B5EF4-FFF2-40B4-BE49-F238E27FC236}">
                <a16:creationId xmlns:a16="http://schemas.microsoft.com/office/drawing/2014/main" id="{5BC7864E-7360-E94A-94A3-1A96CC7BE6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80303-E983-434F-A98A-F38F366A5C85}"/>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364837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8E1EA-9608-2F41-8540-1AC6D435E45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E962422-67C8-FC48-B9D1-368CFAAC853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44692B4-52B9-BE43-9A43-871BE56823B2}"/>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5" name="Footer Placeholder 4">
            <a:extLst>
              <a:ext uri="{FF2B5EF4-FFF2-40B4-BE49-F238E27FC236}">
                <a16:creationId xmlns:a16="http://schemas.microsoft.com/office/drawing/2014/main" id="{B1C89D65-06CE-B94E-B010-09901A8FE8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696E10-D291-594B-B2ED-7AC558BE7FA1}"/>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3414111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7E856-49C5-B640-AC32-2A8EB62B8BD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7BF0D52-998D-CE4A-A96C-1B8C8913AC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A651B0B-971F-6542-85E8-808F3BCF4CA3}"/>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5" name="Footer Placeholder 4">
            <a:extLst>
              <a:ext uri="{FF2B5EF4-FFF2-40B4-BE49-F238E27FC236}">
                <a16:creationId xmlns:a16="http://schemas.microsoft.com/office/drawing/2014/main" id="{B049E856-4D83-234F-B5F0-B5ECCE6EF5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A6247C-5121-1643-A33C-2B28AF120846}"/>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2780681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A8584-33D0-8444-B3D9-266347DA124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AF33D68-E38A-8245-AE8A-AFB5F57E899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3119EF0-9F0E-AD49-8F42-3A8F6B6FD8D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948F841-BC5A-9848-9A05-2CD269D8BC3D}"/>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6" name="Footer Placeholder 5">
            <a:extLst>
              <a:ext uri="{FF2B5EF4-FFF2-40B4-BE49-F238E27FC236}">
                <a16:creationId xmlns:a16="http://schemas.microsoft.com/office/drawing/2014/main" id="{490E9993-CCA1-4742-BC6D-C0AA137108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67AF28-0A97-8E44-8504-E93CCB76DCA7}"/>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161102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54B86-D813-2641-A2D3-D229A617D93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073EADB-3307-C141-A27D-D3DC2705C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966D964-E384-FF48-ADFF-652FCC30D40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56FBD59-0D69-6D47-9CFC-EE26FD1F55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EF67F6-3951-0940-872D-8C0FB249B11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1DB87C9-5F02-1446-A895-350B3FF76E5F}"/>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8" name="Footer Placeholder 7">
            <a:extLst>
              <a:ext uri="{FF2B5EF4-FFF2-40B4-BE49-F238E27FC236}">
                <a16:creationId xmlns:a16="http://schemas.microsoft.com/office/drawing/2014/main" id="{A51FBA43-1EA7-424B-A312-25F9828BA8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2FE6C3-9D37-4D46-B883-4C73E9FDEE00}"/>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3271419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8C32-2C4F-E440-B0DA-E119C52AC19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484B2ED-BA97-5A4E-AB3F-986396E32490}"/>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4" name="Footer Placeholder 3">
            <a:extLst>
              <a:ext uri="{FF2B5EF4-FFF2-40B4-BE49-F238E27FC236}">
                <a16:creationId xmlns:a16="http://schemas.microsoft.com/office/drawing/2014/main" id="{B4D18DCE-B316-1A46-B476-BD368C615A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86E66A-043D-6747-9347-FD20288F1974}"/>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87529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2FA632-1F00-2143-8C64-7ACFB3648785}"/>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3" name="Footer Placeholder 2">
            <a:extLst>
              <a:ext uri="{FF2B5EF4-FFF2-40B4-BE49-F238E27FC236}">
                <a16:creationId xmlns:a16="http://schemas.microsoft.com/office/drawing/2014/main" id="{54BB2E84-B936-1841-8C30-0EE288B6BE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4FAD24-FB61-F341-9E30-EFEB05832F9E}"/>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195759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03EC1-AC02-8543-B361-9F6DE3B6B34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FD5FEF2-3FA8-694A-86A0-C1256FC1DF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5798996-5A8C-614C-A512-D0CA2DFA8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EBE79B-5DB5-B740-BD7C-5714129876BC}"/>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6" name="Footer Placeholder 5">
            <a:extLst>
              <a:ext uri="{FF2B5EF4-FFF2-40B4-BE49-F238E27FC236}">
                <a16:creationId xmlns:a16="http://schemas.microsoft.com/office/drawing/2014/main" id="{F08E0786-0BFF-0D47-8F2C-29739289F7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59D6B-9AC9-C04E-A1C4-DAD84C71F79C}"/>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425426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B0377-25EF-F843-AB2E-4CA110C2DB2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9D33780-EF16-2445-AD40-0C1E1DC31F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5A0986-E2FD-F54F-BC08-C318A7CAF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8029ED4-2AC3-E141-87C0-B624334E18D6}"/>
              </a:ext>
            </a:extLst>
          </p:cNvPr>
          <p:cNvSpPr>
            <a:spLocks noGrp="1"/>
          </p:cNvSpPr>
          <p:nvPr>
            <p:ph type="dt" sz="half" idx="10"/>
          </p:nvPr>
        </p:nvSpPr>
        <p:spPr/>
        <p:txBody>
          <a:bodyPr/>
          <a:lstStyle/>
          <a:p>
            <a:fld id="{8AC275A2-8B26-7041-AA62-CD03DE59B9F9}" type="datetimeFigureOut">
              <a:rPr lang="en-US" smtClean="0"/>
              <a:t>3/8/2023</a:t>
            </a:fld>
            <a:endParaRPr lang="en-US"/>
          </a:p>
        </p:txBody>
      </p:sp>
      <p:sp>
        <p:nvSpPr>
          <p:cNvPr id="6" name="Footer Placeholder 5">
            <a:extLst>
              <a:ext uri="{FF2B5EF4-FFF2-40B4-BE49-F238E27FC236}">
                <a16:creationId xmlns:a16="http://schemas.microsoft.com/office/drawing/2014/main" id="{6BDDF1F8-1B32-C745-BBEF-60700EA03D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260CEE-41D4-1E4E-85E3-319E57FA6C78}"/>
              </a:ext>
            </a:extLst>
          </p:cNvPr>
          <p:cNvSpPr>
            <a:spLocks noGrp="1"/>
          </p:cNvSpPr>
          <p:nvPr>
            <p:ph type="sldNum" sz="quarter" idx="12"/>
          </p:nvPr>
        </p:nvSpPr>
        <p:spPr/>
        <p:txBody>
          <a:bodyPr/>
          <a:lstStyle/>
          <a:p>
            <a:fld id="{CD6DE0B5-D802-FB4D-B206-DA49F5B08B18}" type="slidenum">
              <a:rPr lang="en-US" smtClean="0"/>
              <a:t>‹#›</a:t>
            </a:fld>
            <a:endParaRPr lang="en-US"/>
          </a:p>
        </p:txBody>
      </p:sp>
    </p:spTree>
    <p:extLst>
      <p:ext uri="{BB962C8B-B14F-4D97-AF65-F5344CB8AC3E}">
        <p14:creationId xmlns:p14="http://schemas.microsoft.com/office/powerpoint/2010/main" val="186190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AF8BB4-2A51-9A45-B83B-3BC4F53B64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B69FA4F-9D05-4D4F-BBC8-086D1A9EFE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C6AAFC-FDD0-F64E-A7EB-F5381C2C2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275A2-8B26-7041-AA62-CD03DE59B9F9}" type="datetimeFigureOut">
              <a:rPr lang="en-US" smtClean="0"/>
              <a:t>3/8/2023</a:t>
            </a:fld>
            <a:endParaRPr lang="en-US"/>
          </a:p>
        </p:txBody>
      </p:sp>
      <p:sp>
        <p:nvSpPr>
          <p:cNvPr id="5" name="Footer Placeholder 4">
            <a:extLst>
              <a:ext uri="{FF2B5EF4-FFF2-40B4-BE49-F238E27FC236}">
                <a16:creationId xmlns:a16="http://schemas.microsoft.com/office/drawing/2014/main" id="{FC7A04DF-18D0-3949-BE6D-2A4B79C14E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1BE52C-06AC-1941-8D23-99CD2A4A4F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DE0B5-D802-FB4D-B206-DA49F5B08B18}" type="slidenum">
              <a:rPr lang="en-US" smtClean="0"/>
              <a:t>‹#›</a:t>
            </a:fld>
            <a:endParaRPr lang="en-US"/>
          </a:p>
        </p:txBody>
      </p:sp>
    </p:spTree>
    <p:extLst>
      <p:ext uri="{BB962C8B-B14F-4D97-AF65-F5344CB8AC3E}">
        <p14:creationId xmlns:p14="http://schemas.microsoft.com/office/powerpoint/2010/main" val="3780053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 name="Rectangle 142">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59709D8-2540-4243-8E3C-45153185EDE5}"/>
              </a:ext>
            </a:extLst>
          </p:cNvPr>
          <p:cNvSpPr>
            <a:spLocks noGrp="1"/>
          </p:cNvSpPr>
          <p:nvPr>
            <p:ph type="title"/>
          </p:nvPr>
        </p:nvSpPr>
        <p:spPr>
          <a:xfrm>
            <a:off x="419696" y="3126361"/>
            <a:ext cx="4187664" cy="3348478"/>
          </a:xfrm>
        </p:spPr>
        <p:txBody>
          <a:bodyPr>
            <a:normAutofit fontScale="90000"/>
          </a:bodyPr>
          <a:lstStyle/>
          <a:p>
            <a:pPr algn="ctr"/>
            <a:r>
              <a:rPr lang="en-GB" sz="1400" b="1" dirty="0">
                <a:solidFill>
                  <a:schemeClr val="accent1"/>
                </a:solidFill>
              </a:rPr>
              <a:t>Join our dynamic national committee focused on driving high-quality audit and research to directly benefit the patients we treat. </a:t>
            </a:r>
            <a:br>
              <a:rPr lang="en-GB" sz="1400" b="1" dirty="0">
                <a:solidFill>
                  <a:schemeClr val="accent1"/>
                </a:solidFill>
              </a:rPr>
            </a:br>
            <a:br>
              <a:rPr lang="en-GB" sz="1400" b="1" dirty="0">
                <a:solidFill>
                  <a:schemeClr val="accent1"/>
                </a:solidFill>
              </a:rPr>
            </a:br>
            <a:r>
              <a:rPr lang="en-GB" sz="1400" b="1" dirty="0">
                <a:solidFill>
                  <a:schemeClr val="accent1"/>
                </a:solidFill>
              </a:rPr>
              <a:t>We particularly welcome interest from specialist nurses and pharmacists as we broaden our remit to include all Infection Professionals. </a:t>
            </a:r>
            <a:br>
              <a:rPr lang="en-GB" sz="1400" b="1" dirty="0">
                <a:solidFill>
                  <a:schemeClr val="accent1"/>
                </a:solidFill>
              </a:rPr>
            </a:br>
            <a:br>
              <a:rPr lang="en-GB" sz="1400" b="1" dirty="0">
                <a:solidFill>
                  <a:schemeClr val="accent1"/>
                </a:solidFill>
                <a:effectLst/>
              </a:rPr>
            </a:br>
            <a:r>
              <a:rPr lang="en-GB" sz="1400" b="1" dirty="0">
                <a:solidFill>
                  <a:schemeClr val="accent1"/>
                </a:solidFill>
                <a:effectLst/>
              </a:rPr>
              <a:t>Nominations should be submitted to chair@nitcarcollaborative.org.uk ahead of the AGM meeting on 22/5/22 where election of candidates </a:t>
            </a:r>
            <a:r>
              <a:rPr lang="en-GB" sz="1400" b="1" dirty="0">
                <a:solidFill>
                  <a:schemeClr val="accent1"/>
                </a:solidFill>
              </a:rPr>
              <a:t>will be via </a:t>
            </a:r>
            <a:r>
              <a:rPr lang="en-GB" sz="1400" b="1" dirty="0">
                <a:solidFill>
                  <a:schemeClr val="accent1"/>
                </a:solidFill>
                <a:effectLst/>
              </a:rPr>
              <a:t>voting of those present. </a:t>
            </a:r>
            <a:br>
              <a:rPr lang="en-GB" sz="1400" b="1" dirty="0">
                <a:solidFill>
                  <a:schemeClr val="accent1"/>
                </a:solidFill>
                <a:effectLst/>
              </a:rPr>
            </a:br>
            <a:br>
              <a:rPr lang="en-GB" sz="1400" b="1" dirty="0">
                <a:solidFill>
                  <a:schemeClr val="accent1"/>
                </a:solidFill>
                <a:effectLst/>
              </a:rPr>
            </a:br>
            <a:r>
              <a:rPr lang="en-GB" sz="1400" b="1" dirty="0">
                <a:solidFill>
                  <a:schemeClr val="accent1"/>
                </a:solidFill>
                <a:effectLst/>
              </a:rPr>
              <a:t>All </a:t>
            </a:r>
            <a:r>
              <a:rPr lang="en-GB" sz="1400" b="1" dirty="0">
                <a:solidFill>
                  <a:schemeClr val="accent1"/>
                </a:solidFill>
              </a:rPr>
              <a:t>roles are for one year, with no limit on the number of years which can be completed, provided the individual is duly re-elected annually. </a:t>
            </a:r>
            <a:br>
              <a:rPr lang="en-GB" sz="1400" b="1" dirty="0">
                <a:solidFill>
                  <a:schemeClr val="accent1"/>
                </a:solidFill>
              </a:rPr>
            </a:br>
            <a:br>
              <a:rPr lang="en-GB" sz="1400" b="1" dirty="0">
                <a:solidFill>
                  <a:schemeClr val="accent1"/>
                </a:solidFill>
              </a:rPr>
            </a:br>
            <a:r>
              <a:rPr lang="en-GB" sz="1400" b="1" dirty="0">
                <a:solidFill>
                  <a:schemeClr val="accent1"/>
                </a:solidFill>
              </a:rPr>
              <a:t>For more information on the roles or to ask any questions email: chair@nitcarcollaborative.org.uk </a:t>
            </a:r>
            <a:br>
              <a:rPr lang="en-GB" sz="1400" dirty="0">
                <a:solidFill>
                  <a:schemeClr val="accent1"/>
                </a:solidFill>
                <a:effectLst/>
              </a:rPr>
            </a:br>
            <a:endParaRPr lang="en-US" sz="1400" dirty="0">
              <a:solidFill>
                <a:schemeClr val="accent1"/>
              </a:solidFill>
            </a:endParaRPr>
          </a:p>
        </p:txBody>
      </p:sp>
      <p:cxnSp>
        <p:nvCxnSpPr>
          <p:cNvPr id="145" name="Straight Connector 144">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C951BA0E-7ECB-9942-9AAA-8223FD016A40}"/>
              </a:ext>
            </a:extLst>
          </p:cNvPr>
          <p:cNvSpPr>
            <a:spLocks noGrp="1"/>
          </p:cNvSpPr>
          <p:nvPr>
            <p:ph sz="half" idx="1"/>
          </p:nvPr>
        </p:nvSpPr>
        <p:spPr>
          <a:xfrm>
            <a:off x="4968778" y="1429282"/>
            <a:ext cx="6901658" cy="5428718"/>
          </a:xfrm>
        </p:spPr>
        <p:txBody>
          <a:bodyPr anchor="b">
            <a:normAutofit/>
          </a:bodyPr>
          <a:lstStyle/>
          <a:p>
            <a:pPr algn="just" eaLnBrk="0" fontAlgn="base" hangingPunct="0">
              <a:spcBef>
                <a:spcPct val="0"/>
              </a:spcBef>
              <a:spcAft>
                <a:spcPts val="600"/>
              </a:spcAft>
            </a:pPr>
            <a:r>
              <a:rPr kumimoji="0" lang="en-US" altLang="en-US" sz="2200" b="1" i="0" u="sng" strike="noStrike" cap="none" normalizeH="0" baseline="0" dirty="0">
                <a:ln>
                  <a:noFill/>
                </a:ln>
                <a:effectLst/>
              </a:rPr>
              <a:t>Trainee Chair</a:t>
            </a:r>
            <a:r>
              <a:rPr kumimoji="0" lang="en-US" altLang="en-US" sz="2200" b="0" i="0" u="sng" strike="noStrike" cap="none" normalizeH="0" baseline="0" dirty="0">
                <a:ln>
                  <a:noFill/>
                </a:ln>
                <a:effectLst/>
              </a:rPr>
              <a:t>:</a:t>
            </a:r>
            <a:r>
              <a:rPr kumimoji="0" lang="en-US" altLang="en-US" sz="2200" b="0" i="0" strike="noStrike" cap="none" normalizeH="0" baseline="0" dirty="0">
                <a:ln>
                  <a:noFill/>
                </a:ln>
                <a:effectLst/>
              </a:rPr>
              <a:t> </a:t>
            </a:r>
            <a:r>
              <a:rPr kumimoji="0" lang="en-US" altLang="en-US" sz="2200" b="0" i="0" u="none" strike="noStrike" cap="none" normalizeH="0" baseline="0" dirty="0">
                <a:ln>
                  <a:noFill/>
                </a:ln>
                <a:effectLst/>
              </a:rPr>
              <a:t>This post is usually be held by a trainee in an Infection specialty. This role </a:t>
            </a:r>
            <a:r>
              <a:rPr lang="en-US" altLang="en-US" sz="2200" dirty="0"/>
              <a:t>provides leadership of the committee </a:t>
            </a:r>
            <a:r>
              <a:rPr kumimoji="0" lang="en-US" altLang="en-US" sz="2200" b="0" i="0" u="none" strike="noStrike" cap="none" normalizeH="0" baseline="0" dirty="0">
                <a:ln>
                  <a:noFill/>
                </a:ln>
                <a:effectLst/>
              </a:rPr>
              <a:t>with the support of the Consultant chair. The Trainee Chair leads committee meetings and assesses potential project collaborations.</a:t>
            </a:r>
          </a:p>
          <a:p>
            <a:pPr algn="just" eaLnBrk="0" fontAlgn="base" hangingPunct="0">
              <a:spcBef>
                <a:spcPct val="0"/>
              </a:spcBef>
              <a:spcAft>
                <a:spcPts val="600"/>
              </a:spcAft>
            </a:pPr>
            <a:r>
              <a:rPr kumimoji="0" lang="en-US" altLang="en-US" sz="2200" b="1" i="0" u="sng" strike="noStrike" cap="none" normalizeH="0" baseline="0" dirty="0">
                <a:ln>
                  <a:noFill/>
                </a:ln>
                <a:effectLst/>
              </a:rPr>
              <a:t>Communications </a:t>
            </a:r>
            <a:r>
              <a:rPr lang="en-US" altLang="en-US" sz="2200" b="1" u="sng" dirty="0"/>
              <a:t>S</a:t>
            </a:r>
            <a:r>
              <a:rPr kumimoji="0" lang="en-US" altLang="en-US" sz="2200" b="1" i="0" u="sng" strike="noStrike" cap="none" normalizeH="0" baseline="0" dirty="0">
                <a:ln>
                  <a:noFill/>
                </a:ln>
                <a:effectLst/>
              </a:rPr>
              <a:t>ecretary</a:t>
            </a:r>
            <a:r>
              <a:rPr kumimoji="0" lang="en-US" altLang="en-US" sz="2200" b="0" i="0" u="sng" strike="noStrike" cap="none" normalizeH="0" baseline="0" dirty="0">
                <a:ln>
                  <a:noFill/>
                </a:ln>
                <a:effectLst/>
              </a:rPr>
              <a:t>:</a:t>
            </a:r>
            <a:r>
              <a:rPr kumimoji="0" lang="en-US" altLang="en-US" sz="2200" b="0" i="0" strike="noStrike" cap="none" normalizeH="0" baseline="0" dirty="0">
                <a:ln>
                  <a:noFill/>
                </a:ln>
                <a:effectLst/>
              </a:rPr>
              <a:t> </a:t>
            </a:r>
            <a:r>
              <a:rPr kumimoji="0" lang="en-US" altLang="en-US" sz="2200" b="0" i="0" u="none" strike="noStrike" cap="none" normalizeH="0" baseline="0" dirty="0">
                <a:ln>
                  <a:noFill/>
                </a:ln>
                <a:effectLst/>
              </a:rPr>
              <a:t>Responsible for compiling NITCAR’s quarterly newsletter, </a:t>
            </a:r>
            <a:r>
              <a:rPr lang="en-US" altLang="en-US" sz="2200" dirty="0"/>
              <a:t>promoting NITCAR’s studies on Twitter and via related organizations.</a:t>
            </a:r>
          </a:p>
          <a:p>
            <a:pPr algn="just" eaLnBrk="0" fontAlgn="base" hangingPunct="0">
              <a:spcBef>
                <a:spcPct val="0"/>
              </a:spcBef>
              <a:spcAft>
                <a:spcPts val="600"/>
              </a:spcAft>
            </a:pPr>
            <a:r>
              <a:rPr kumimoji="0" lang="en-US" altLang="en-US" sz="2200" b="1" i="0" u="sng" strike="noStrike" cap="none" normalizeH="0" baseline="0" dirty="0">
                <a:ln>
                  <a:noFill/>
                </a:ln>
                <a:effectLst/>
              </a:rPr>
              <a:t>Information Technology Secretary:</a:t>
            </a:r>
            <a:r>
              <a:rPr kumimoji="0" lang="en-US" altLang="en-US" sz="2200" b="0" i="0" strike="noStrike" cap="none" normalizeH="0" baseline="0" dirty="0">
                <a:ln>
                  <a:noFill/>
                </a:ln>
                <a:effectLst/>
              </a:rPr>
              <a:t> </a:t>
            </a:r>
            <a:r>
              <a:rPr kumimoji="0" lang="en-US" altLang="en-US" sz="2200" b="0" i="0" u="none" strike="noStrike" cap="none" normalizeH="0" baseline="0" dirty="0">
                <a:ln>
                  <a:noFill/>
                </a:ln>
                <a:effectLst/>
              </a:rPr>
              <a:t>Responsible for managing the NITCAR </a:t>
            </a:r>
            <a:r>
              <a:rPr lang="en-US" altLang="en-US" sz="2200" dirty="0"/>
              <a:t> </a:t>
            </a:r>
            <a:r>
              <a:rPr kumimoji="0" lang="en-US" altLang="en-US" sz="2200" b="0" i="0" u="none" strike="noStrike" cap="none" normalizeH="0" baseline="0" dirty="0">
                <a:ln>
                  <a:noFill/>
                </a:ln>
                <a:effectLst/>
              </a:rPr>
              <a:t>website and mailing list. </a:t>
            </a:r>
          </a:p>
          <a:p>
            <a:pPr algn="just" eaLnBrk="0" fontAlgn="base" hangingPunct="0">
              <a:spcBef>
                <a:spcPct val="0"/>
              </a:spcBef>
              <a:spcAft>
                <a:spcPts val="600"/>
              </a:spcAft>
            </a:pPr>
            <a:r>
              <a:rPr lang="en-US" altLang="en-US" sz="2200" b="1" u="sng" dirty="0"/>
              <a:t>Specialty Representatives:</a:t>
            </a:r>
            <a:r>
              <a:rPr lang="en-US" altLang="en-US" sz="2200" dirty="0"/>
              <a:t> Representing the interests of non medical  specialties such a clinical scientists, pharmacists &amp; infection prevention and control nurses.</a:t>
            </a:r>
          </a:p>
          <a:p>
            <a:pPr marL="0" indent="0" algn="just" eaLnBrk="0" fontAlgn="base" hangingPunct="0">
              <a:spcBef>
                <a:spcPct val="0"/>
              </a:spcBef>
              <a:spcAft>
                <a:spcPts val="600"/>
              </a:spcAft>
              <a:buNone/>
            </a:pPr>
            <a:r>
              <a:rPr lang="en-US" altLang="en-US" sz="2200" dirty="0"/>
              <a:t> </a:t>
            </a:r>
            <a:br>
              <a:rPr lang="en-US" altLang="en-US" sz="2400" dirty="0"/>
            </a:br>
            <a:endParaRPr kumimoji="0" lang="en-US" altLang="en-US" sz="1100" b="0" i="0" u="none" strike="noStrike" cap="none" normalizeH="0" baseline="0" dirty="0">
              <a:ln>
                <a:noFill/>
              </a:ln>
              <a:effectLst/>
              <a:latin typeface="Arial" panose="020B0604020202020204" pitchFamily="34" charset="0"/>
            </a:endParaRPr>
          </a:p>
        </p:txBody>
      </p:sp>
      <p:pic>
        <p:nvPicPr>
          <p:cNvPr id="1031" name="Picture 7" descr="page1image3238141872">
            <a:extLst>
              <a:ext uri="{FF2B5EF4-FFF2-40B4-BE49-F238E27FC236}">
                <a16:creationId xmlns:a16="http://schemas.microsoft.com/office/drawing/2014/main" id="{2FDA3781-370D-3F4B-B2A4-5A608F7B23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1006475"/>
            <a:ext cx="59563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age1image3238142256">
            <a:extLst>
              <a:ext uri="{FF2B5EF4-FFF2-40B4-BE49-F238E27FC236}">
                <a16:creationId xmlns:a16="http://schemas.microsoft.com/office/drawing/2014/main" id="{1DD48FAF-C170-6645-9226-9C87C359AB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00" y="-1006475"/>
            <a:ext cx="469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page1image3238142544">
            <a:extLst>
              <a:ext uri="{FF2B5EF4-FFF2-40B4-BE49-F238E27FC236}">
                <a16:creationId xmlns:a16="http://schemas.microsoft.com/office/drawing/2014/main" id="{F33A456B-9004-6049-94C7-68D30265C6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5000" y="-1006475"/>
            <a:ext cx="965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238142832">
            <a:extLst>
              <a:ext uri="{FF2B5EF4-FFF2-40B4-BE49-F238E27FC236}">
                <a16:creationId xmlns:a16="http://schemas.microsoft.com/office/drawing/2014/main" id="{CB0B2641-169E-CD49-867F-823481D5FF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91500" y="-1006475"/>
            <a:ext cx="1308100" cy="127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78060B55-4D53-5F49-839C-A7A8C16C89EF}"/>
              </a:ext>
            </a:extLst>
          </p:cNvPr>
          <p:cNvPicPr>
            <a:picLocks noChangeAspect="1"/>
          </p:cNvPicPr>
          <p:nvPr/>
        </p:nvPicPr>
        <p:blipFill>
          <a:blip r:embed="rId6"/>
          <a:stretch>
            <a:fillRect/>
          </a:stretch>
        </p:blipFill>
        <p:spPr>
          <a:xfrm>
            <a:off x="1454703" y="1053814"/>
            <a:ext cx="1935083" cy="1736951"/>
          </a:xfrm>
          <a:prstGeom prst="rect">
            <a:avLst/>
          </a:prstGeom>
        </p:spPr>
      </p:pic>
      <p:sp>
        <p:nvSpPr>
          <p:cNvPr id="7" name="TextBox 6">
            <a:extLst>
              <a:ext uri="{FF2B5EF4-FFF2-40B4-BE49-F238E27FC236}">
                <a16:creationId xmlns:a16="http://schemas.microsoft.com/office/drawing/2014/main" id="{7D11C968-C443-4646-BF10-FF635E8D6565}"/>
              </a:ext>
            </a:extLst>
          </p:cNvPr>
          <p:cNvSpPr txBox="1"/>
          <p:nvPr/>
        </p:nvSpPr>
        <p:spPr>
          <a:xfrm>
            <a:off x="419696" y="337055"/>
            <a:ext cx="4049862" cy="830997"/>
          </a:xfrm>
          <a:prstGeom prst="rect">
            <a:avLst/>
          </a:prstGeom>
          <a:noFill/>
        </p:spPr>
        <p:txBody>
          <a:bodyPr wrap="square" rtlCol="0">
            <a:spAutoFit/>
          </a:bodyPr>
          <a:lstStyle/>
          <a:p>
            <a:pPr algn="ctr"/>
            <a:r>
              <a:rPr lang="en-US" sz="4800" dirty="0">
                <a:solidFill>
                  <a:srgbClr val="0070C0"/>
                </a:solidFill>
              </a:rPr>
              <a:t>GET INVOLVED</a:t>
            </a:r>
          </a:p>
        </p:txBody>
      </p:sp>
      <p:sp>
        <p:nvSpPr>
          <p:cNvPr id="10" name="TextBox 9">
            <a:extLst>
              <a:ext uri="{FF2B5EF4-FFF2-40B4-BE49-F238E27FC236}">
                <a16:creationId xmlns:a16="http://schemas.microsoft.com/office/drawing/2014/main" id="{8CBA7267-5220-0D43-99E7-4B783720FB42}"/>
              </a:ext>
            </a:extLst>
          </p:cNvPr>
          <p:cNvSpPr txBox="1"/>
          <p:nvPr/>
        </p:nvSpPr>
        <p:spPr>
          <a:xfrm>
            <a:off x="5583936" y="658368"/>
            <a:ext cx="5888736" cy="646331"/>
          </a:xfrm>
          <a:prstGeom prst="rect">
            <a:avLst/>
          </a:prstGeom>
          <a:noFill/>
        </p:spPr>
        <p:txBody>
          <a:bodyPr wrap="square" rtlCol="0">
            <a:spAutoFit/>
          </a:bodyPr>
          <a:lstStyle/>
          <a:p>
            <a:pPr algn="ctr"/>
            <a:r>
              <a:rPr lang="en-US" dirty="0">
                <a:solidFill>
                  <a:srgbClr val="0070C0"/>
                </a:solidFill>
              </a:rPr>
              <a:t>The following posts are open for Election at 2022 AGM on </a:t>
            </a:r>
            <a:r>
              <a:rPr lang="en-US" b="1" dirty="0">
                <a:solidFill>
                  <a:srgbClr val="0070C0"/>
                </a:solidFill>
              </a:rPr>
              <a:t>16</a:t>
            </a:r>
            <a:r>
              <a:rPr lang="en-US" b="1" baseline="30000" dirty="0">
                <a:solidFill>
                  <a:srgbClr val="0070C0"/>
                </a:solidFill>
              </a:rPr>
              <a:t>th</a:t>
            </a:r>
            <a:r>
              <a:rPr lang="en-US" b="1" dirty="0">
                <a:solidFill>
                  <a:srgbClr val="0070C0"/>
                </a:solidFill>
              </a:rPr>
              <a:t> May 2023 </a:t>
            </a:r>
            <a:r>
              <a:rPr lang="en-US" dirty="0">
                <a:solidFill>
                  <a:srgbClr val="0070C0"/>
                </a:solidFill>
              </a:rPr>
              <a:t>at the BIA Trainees’ Meeting</a:t>
            </a:r>
          </a:p>
        </p:txBody>
      </p:sp>
    </p:spTree>
    <p:extLst>
      <p:ext uri="{BB962C8B-B14F-4D97-AF65-F5344CB8AC3E}">
        <p14:creationId xmlns:p14="http://schemas.microsoft.com/office/powerpoint/2010/main" val="889767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E2CF996B5B42469AB65498425BC073" ma:contentTypeVersion="13" ma:contentTypeDescription="Create a new document." ma:contentTypeScope="" ma:versionID="940b40e673afda0185e1d720dcbcac90">
  <xsd:schema xmlns:xsd="http://www.w3.org/2001/XMLSchema" xmlns:xs="http://www.w3.org/2001/XMLSchema" xmlns:p="http://schemas.microsoft.com/office/2006/metadata/properties" xmlns:ns3="840de34b-2469-49f0-aa31-0cd0741fd717" xmlns:ns4="d8472853-e90e-4af0-94a8-584962ebc603" targetNamespace="http://schemas.microsoft.com/office/2006/metadata/properties" ma:root="true" ma:fieldsID="79fd3e150ab7f3373fc1c13076bc0e4d" ns3:_="" ns4:_="">
    <xsd:import namespace="840de34b-2469-49f0-aa31-0cd0741fd717"/>
    <xsd:import namespace="d8472853-e90e-4af0-94a8-584962ebc60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OCR"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0de34b-2469-49f0-aa31-0cd0741fd7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_activity" ma:index="2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472853-e90e-4af0-94a8-584962ebc60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40de34b-2469-49f0-aa31-0cd0741fd717" xsi:nil="true"/>
  </documentManagement>
</p:properties>
</file>

<file path=customXml/itemProps1.xml><?xml version="1.0" encoding="utf-8"?>
<ds:datastoreItem xmlns:ds="http://schemas.openxmlformats.org/officeDocument/2006/customXml" ds:itemID="{3EF5CFF9-1337-4FAC-A0D2-9AE502E21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0de34b-2469-49f0-aa31-0cd0741fd717"/>
    <ds:schemaRef ds:uri="d8472853-e90e-4af0-94a8-584962ebc6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573D28-12F8-4513-82FE-DA4BF93F4030}">
  <ds:schemaRefs>
    <ds:schemaRef ds:uri="http://schemas.microsoft.com/sharepoint/v3/contenttype/forms"/>
  </ds:schemaRefs>
</ds:datastoreItem>
</file>

<file path=customXml/itemProps3.xml><?xml version="1.0" encoding="utf-8"?>
<ds:datastoreItem xmlns:ds="http://schemas.openxmlformats.org/officeDocument/2006/customXml" ds:itemID="{68A03551-6BE9-43DA-815F-C9301A9F3E2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8472853-e90e-4af0-94a8-584962ebc603"/>
    <ds:schemaRef ds:uri="840de34b-2469-49f0-aa31-0cd0741fd71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253</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Join our dynamic national committee focused on driving high-quality audit and research to directly benefit the patients we treat.   We particularly welcome interest from specialist nurses and pharmacists as we broaden our remit to include all Infection Professionals.   Nominations should be submitted to chair@nitcarcollaborative.org.uk ahead of the AGM meeting on 22/5/22 where election of candidates will be via voting of those present.   All roles are for one year, with no limit on the number of years which can be completed, provided the individual is duly re-elected annually.   For more information on the roles or to ask any questions email: chair@nitcarcollaborative.org.uk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COMMITTEE ROLES GOING!!  Committee membership is elected at the NITCAR annual general meeting (AGM), which occurs annually. Members are elected by those present on the day of the AGM. The roles are one year in length, with no limit on the number of years which can be completed, provided the individual is duly re-elected annually.  </dc:title>
  <dc:creator>SAMAN, Razan (LEEDS TEACHING HOSPITALS NHS TRUST)</dc:creator>
  <cp:lastModifiedBy>Frances</cp:lastModifiedBy>
  <cp:revision>9</cp:revision>
  <cp:lastPrinted>2022-05-04T11:24:01Z</cp:lastPrinted>
  <dcterms:created xsi:type="dcterms:W3CDTF">2022-04-08T12:16:22Z</dcterms:created>
  <dcterms:modified xsi:type="dcterms:W3CDTF">2023-03-08T19:07:08Z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0x010100F0E2CF996B5B42469AB65498425BC073</vt:lpwstr>
  </property>
</Properties>
</file>